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7" r:id="rId2"/>
    <p:sldId id="256" r:id="rId3"/>
    <p:sldId id="258" r:id="rId4"/>
    <p:sldId id="259" r:id="rId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230" autoAdjust="0"/>
  </p:normalViewPr>
  <p:slideViewPr>
    <p:cSldViewPr>
      <p:cViewPr varScale="1">
        <p:scale>
          <a:sx n="85" d="100"/>
          <a:sy n="85" d="100"/>
        </p:scale>
        <p:origin x="-241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551BFE-A58D-4FD8-9282-9F4CD55F6348}" type="datetimeFigureOut">
              <a:rPr lang="en-US" smtClean="0"/>
              <a:t>3/16/2018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9B494F-D704-47B5-A0E5-A355DF5FDA88}" type="slidenum">
              <a:rPr lang="en-US" smtClean="0"/>
              <a:t>‹#›</a:t>
            </a:fld>
            <a:endParaRPr lang="en-US"/>
          </a:p>
        </p:txBody>
      </p:sp>
    </p:spTree>
    <p:extLst>
      <p:ext uri="{BB962C8B-B14F-4D97-AF65-F5344CB8AC3E}">
        <p14:creationId xmlns:p14="http://schemas.microsoft.com/office/powerpoint/2010/main" val="1581854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Prototype buoys deployed</a:t>
            </a:r>
            <a:r>
              <a:rPr lang="en-US" baseline="0" dirty="0" smtClean="0"/>
              <a:t> from USCGC  Healy in July 2015</a:t>
            </a:r>
          </a:p>
          <a:p>
            <a:pPr marL="171450" indent="-171450">
              <a:buFontTx/>
              <a:buChar char="-"/>
            </a:pPr>
            <a:r>
              <a:rPr lang="en-US" baseline="0" dirty="0" smtClean="0"/>
              <a:t>One surfaced 2 weeks after deployment</a:t>
            </a:r>
          </a:p>
          <a:p>
            <a:pPr marL="171450" indent="-171450">
              <a:buFontTx/>
              <a:buChar char="-"/>
            </a:pPr>
            <a:r>
              <a:rPr lang="en-US" baseline="0" dirty="0" smtClean="0"/>
              <a:t>One unit (thought to be lost) transmitted 13 months after deployment</a:t>
            </a:r>
          </a:p>
          <a:p>
            <a:pPr marL="171450" indent="-171450">
              <a:buFontTx/>
              <a:buChar char="-"/>
            </a:pPr>
            <a:endParaRPr lang="en-US" baseline="0" dirty="0" smtClean="0"/>
          </a:p>
          <a:p>
            <a:pPr marL="0" indent="0">
              <a:buFontTx/>
              <a:buNone/>
            </a:pPr>
            <a:r>
              <a:rPr lang="en-US" baseline="0" dirty="0" smtClean="0"/>
              <a:t>MASIE shown for 7/15/15.  (Deployments were on 7/11/17 and 7/15/17)</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459B494F-D704-47B5-A0E5-A355DF5FDA88}" type="slidenum">
              <a:rPr lang="en-US" smtClean="0"/>
              <a:t>1</a:t>
            </a:fld>
            <a:endParaRPr lang="en-US"/>
          </a:p>
        </p:txBody>
      </p:sp>
    </p:spTree>
    <p:extLst>
      <p:ext uri="{BB962C8B-B14F-4D97-AF65-F5344CB8AC3E}">
        <p14:creationId xmlns:p14="http://schemas.microsoft.com/office/powerpoint/2010/main" val="150699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Pop-up floats (sometimes referred to as </a:t>
            </a:r>
            <a:r>
              <a:rPr lang="en-US" sz="1200" b="0" i="0" u="none" strike="noStrike" kern="1200" baseline="0" dirty="0" err="1" smtClean="0">
                <a:solidFill>
                  <a:schemeClr val="tx1"/>
                </a:solidFill>
                <a:latin typeface="+mn-lt"/>
                <a:ea typeface="+mn-ea"/>
                <a:cs typeface="+mn-cs"/>
              </a:rPr>
              <a:t>ExFloats</a:t>
            </a:r>
            <a:r>
              <a:rPr lang="en-US" sz="1200" b="0" i="0" u="none" strike="noStrike" kern="1200" baseline="0" dirty="0" smtClean="0">
                <a:solidFill>
                  <a:schemeClr val="tx1"/>
                </a:solidFill>
                <a:latin typeface="+mn-lt"/>
                <a:ea typeface="+mn-ea"/>
                <a:cs typeface="+mn-cs"/>
              </a:rPr>
              <a:t> or </a:t>
            </a:r>
            <a:r>
              <a:rPr lang="en-US" sz="1200" b="0" i="0" u="none" strike="noStrike" kern="1200" baseline="0" dirty="0" err="1" smtClean="0">
                <a:solidFill>
                  <a:schemeClr val="tx1"/>
                </a:solidFill>
                <a:latin typeface="+mn-lt"/>
                <a:ea typeface="+mn-ea"/>
                <a:cs typeface="+mn-cs"/>
              </a:rPr>
              <a:t>EXpendable</a:t>
            </a:r>
            <a:r>
              <a:rPr lang="en-US" sz="1200" b="0" i="0" u="none" strike="noStrike" kern="1200" baseline="0" dirty="0" smtClean="0">
                <a:solidFill>
                  <a:schemeClr val="tx1"/>
                </a:solidFill>
                <a:latin typeface="+mn-lt"/>
                <a:ea typeface="+mn-ea"/>
                <a:cs typeface="+mn-cs"/>
              </a:rPr>
              <a:t> Ice-Tracking (EXIT) floats) are designed for observation of the water-ice boundary, and to study how ice retreat modifies physical and environmental factors over time. Pop-up floats are moored to the bottom during fall (ice-free) months and sequentially released according to pre-set timers during the winter and spring (ice-covered) months. The floats collect data while moored along the bottom, during ascent through the water column, and while positioned directly underneath the ice. Once the float encounters open water, all data collected is telemetered to shore. </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t>
            </a:r>
            <a:r>
              <a:rPr lang="en-US" dirty="0" smtClean="0"/>
              <a:t>local Alaska time, so you can see that we popped-up at night.</a:t>
            </a:r>
            <a:r>
              <a:rPr lang="en-US" baseline="0" dirty="0" smtClean="0"/>
              <a:t> </a:t>
            </a:r>
            <a:r>
              <a:rPr lang="en-US" dirty="0" smtClean="0"/>
              <a:t>Note that light penetrated the sea-ice to the bottom (only ~20 m depth here).</a:t>
            </a:r>
          </a:p>
          <a:p>
            <a:endParaRPr lang="en-US" dirty="0"/>
          </a:p>
        </p:txBody>
      </p:sp>
      <p:sp>
        <p:nvSpPr>
          <p:cNvPr id="4" name="Slide Number Placeholder 3"/>
          <p:cNvSpPr>
            <a:spLocks noGrp="1"/>
          </p:cNvSpPr>
          <p:nvPr>
            <p:ph type="sldNum" sz="quarter" idx="10"/>
          </p:nvPr>
        </p:nvSpPr>
        <p:spPr/>
        <p:txBody>
          <a:bodyPr/>
          <a:lstStyle/>
          <a:p>
            <a:fld id="{3BEBC18A-B489-3E4D-9134-F184B9EE28C3}" type="slidenum">
              <a:rPr lang="en-US" smtClean="0"/>
              <a:t>2</a:t>
            </a:fld>
            <a:endParaRPr lang="en-US"/>
          </a:p>
        </p:txBody>
      </p:sp>
    </p:spTree>
    <p:extLst>
      <p:ext uri="{BB962C8B-B14F-4D97-AF65-F5344CB8AC3E}">
        <p14:creationId xmlns:p14="http://schemas.microsoft.com/office/powerpoint/2010/main" val="4046597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order to reduce production costs for these expendable floats, they have been custom designed in‐house by PMEL. A number of novel cost‐saving design features have been integrated to achieve a cost per float of ~$2,000 ‐ such as low‐cost pressure housings, commercial off‐the‐shelf electronics and a load reducing mechanism to utilize burn wire releases. Despite cost‐reductions, the floats still provide high‐quality data, measuring temperature to ± 0.01°C accuracy, depth to ± 0.21m accuracy, and PAR to ± 3% accuracy, as well as tilt angle and GPS location. They transmit data to shore using an on‐board Iridium modem.</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All electrical, mechanical, and software designs for the floats have been completed, and six units have been constructed. One was deployed in the Chukchi Sea in September 2016, but never heard from (likely software issues). The other five floats were deployed in the Bering Sea in September 2017. </a:t>
            </a:r>
          </a:p>
          <a:p>
            <a:endParaRPr lang="en-US" i="1" dirty="0"/>
          </a:p>
        </p:txBody>
      </p:sp>
      <p:sp>
        <p:nvSpPr>
          <p:cNvPr id="4" name="Slide Number Placeholder 3"/>
          <p:cNvSpPr>
            <a:spLocks noGrp="1"/>
          </p:cNvSpPr>
          <p:nvPr>
            <p:ph type="sldNum" sz="quarter" idx="10"/>
          </p:nvPr>
        </p:nvSpPr>
        <p:spPr/>
        <p:txBody>
          <a:bodyPr/>
          <a:lstStyle/>
          <a:p>
            <a:fld id="{2A40AFBB-4159-487A-BA66-9529670985E2}" type="slidenum">
              <a:rPr lang="en-US" smtClean="0"/>
              <a:t>3</a:t>
            </a:fld>
            <a:endParaRPr lang="en-US"/>
          </a:p>
        </p:txBody>
      </p:sp>
    </p:spTree>
    <p:extLst>
      <p:ext uri="{BB962C8B-B14F-4D97-AF65-F5344CB8AC3E}">
        <p14:creationId xmlns:p14="http://schemas.microsoft.com/office/powerpoint/2010/main" val="3670049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494F-D704-47B5-A0E5-A355DF5FDA88}" type="slidenum">
              <a:rPr lang="en-US" smtClean="0"/>
              <a:t>4</a:t>
            </a:fld>
            <a:endParaRPr lang="en-US"/>
          </a:p>
        </p:txBody>
      </p:sp>
    </p:spTree>
    <p:extLst>
      <p:ext uri="{BB962C8B-B14F-4D97-AF65-F5344CB8AC3E}">
        <p14:creationId xmlns:p14="http://schemas.microsoft.com/office/powerpoint/2010/main" val="1258927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F01918-E686-491B-B4C5-51BEA45CCC91}" type="datetimeFigureOut">
              <a:rPr lang="en-US" smtClean="0"/>
              <a:t>3/16/2018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2145346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F01918-E686-491B-B4C5-51BEA45CCC91}" type="datetimeFigureOut">
              <a:rPr lang="en-US" smtClean="0"/>
              <a:t>3/16/2018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1569020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F01918-E686-491B-B4C5-51BEA45CCC91}" type="datetimeFigureOut">
              <a:rPr lang="en-US" smtClean="0"/>
              <a:t>3/16/2018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1195921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F01918-E686-491B-B4C5-51BEA45CCC91}" type="datetimeFigureOut">
              <a:rPr lang="en-US" smtClean="0"/>
              <a:t>3/16/2018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1279954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F01918-E686-491B-B4C5-51BEA45CCC91}" type="datetimeFigureOut">
              <a:rPr lang="en-US" smtClean="0"/>
              <a:t>3/16/2018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3826410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F01918-E686-491B-B4C5-51BEA45CCC91}" type="datetimeFigureOut">
              <a:rPr lang="en-US" smtClean="0"/>
              <a:t>3/16/2018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199396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F01918-E686-491B-B4C5-51BEA45CCC91}" type="datetimeFigureOut">
              <a:rPr lang="en-US" smtClean="0"/>
              <a:t>3/16/2018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252356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F01918-E686-491B-B4C5-51BEA45CCC91}" type="datetimeFigureOut">
              <a:rPr lang="en-US" smtClean="0"/>
              <a:t>3/16/2018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67385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F01918-E686-491B-B4C5-51BEA45CCC91}" type="datetimeFigureOut">
              <a:rPr lang="en-US" smtClean="0"/>
              <a:t>3/16/2018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15482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F01918-E686-491B-B4C5-51BEA45CCC91}" type="datetimeFigureOut">
              <a:rPr lang="en-US" smtClean="0"/>
              <a:t>3/16/2018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5956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F01918-E686-491B-B4C5-51BEA45CCC91}" type="datetimeFigureOut">
              <a:rPr lang="en-US" smtClean="0"/>
              <a:t>3/16/2018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3848BD-5088-4479-8251-EDB6CEC59269}" type="slidenum">
              <a:rPr lang="en-US" smtClean="0"/>
              <a:t>‹#›</a:t>
            </a:fld>
            <a:endParaRPr lang="en-US"/>
          </a:p>
        </p:txBody>
      </p:sp>
    </p:spTree>
    <p:extLst>
      <p:ext uri="{BB962C8B-B14F-4D97-AF65-F5344CB8AC3E}">
        <p14:creationId xmlns:p14="http://schemas.microsoft.com/office/powerpoint/2010/main" val="13211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F01918-E686-491B-B4C5-51BEA45CCC91}" type="datetimeFigureOut">
              <a:rPr lang="en-US" smtClean="0"/>
              <a:t>3/16/2018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3848BD-5088-4479-8251-EDB6CEC59269}" type="slidenum">
              <a:rPr lang="en-US" smtClean="0"/>
              <a:t>‹#›</a:t>
            </a:fld>
            <a:endParaRPr lang="en-US"/>
          </a:p>
        </p:txBody>
      </p:sp>
    </p:spTree>
    <p:extLst>
      <p:ext uri="{BB962C8B-B14F-4D97-AF65-F5344CB8AC3E}">
        <p14:creationId xmlns:p14="http://schemas.microsoft.com/office/powerpoint/2010/main" val="2257208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2015 Deployment Locations</a:t>
            </a:r>
            <a:endParaRPr lang="en-U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7200" y="1600199"/>
            <a:ext cx="8229600" cy="4812699"/>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36836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l="42627" t="7630" r="24836" b="15721"/>
          <a:stretch/>
        </p:blipFill>
        <p:spPr>
          <a:xfrm>
            <a:off x="338738" y="1059240"/>
            <a:ext cx="1979177" cy="2357909"/>
          </a:xfrm>
          <a:prstGeom prst="rect">
            <a:avLst/>
          </a:prstGeom>
          <a:ln w="38100">
            <a:noFill/>
          </a:ln>
          <a:effectLst/>
        </p:spPr>
      </p:pic>
      <p:cxnSp>
        <p:nvCxnSpPr>
          <p:cNvPr id="16" name="Straight Arrow Connector 15"/>
          <p:cNvCxnSpPr/>
          <p:nvPr/>
        </p:nvCxnSpPr>
        <p:spPr>
          <a:xfrm flipH="1" flipV="1">
            <a:off x="5628532" y="3768448"/>
            <a:ext cx="986996" cy="60035"/>
          </a:xfrm>
          <a:prstGeom prst="straightConnector1">
            <a:avLst/>
          </a:prstGeom>
          <a:ln>
            <a:noFill/>
            <a:tailEnd type="triangle"/>
          </a:ln>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4"/>
          <a:stretch>
            <a:fillRect/>
          </a:stretch>
        </p:blipFill>
        <p:spPr>
          <a:xfrm>
            <a:off x="5547617" y="990600"/>
            <a:ext cx="3026330" cy="2691502"/>
          </a:xfrm>
          <a:prstGeom prst="rect">
            <a:avLst/>
          </a:prstGeom>
        </p:spPr>
      </p:pic>
      <p:sp>
        <p:nvSpPr>
          <p:cNvPr id="21" name="Slide Number Placeholder 20"/>
          <p:cNvSpPr>
            <a:spLocks noGrp="1"/>
          </p:cNvSpPr>
          <p:nvPr>
            <p:ph type="sldNum" sz="quarter" idx="12"/>
          </p:nvPr>
        </p:nvSpPr>
        <p:spPr/>
        <p:txBody>
          <a:bodyPr/>
          <a:lstStyle/>
          <a:p>
            <a:fld id="{209D6A1F-CDFF-6046-A7EF-570C9E213DB0}" type="slidenum">
              <a:rPr lang="en-US" smtClean="0"/>
              <a:t>2</a:t>
            </a:fld>
            <a:endParaRPr lang="en-US"/>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8739" y="3828483"/>
            <a:ext cx="8624736" cy="2609393"/>
          </a:xfrm>
          <a:prstGeom prst="rect">
            <a:avLst/>
          </a:prstGeom>
          <a:noFill/>
        </p:spPr>
      </p:pic>
      <p:grpSp>
        <p:nvGrpSpPr>
          <p:cNvPr id="36" name="Group 35"/>
          <p:cNvGrpSpPr/>
          <p:nvPr/>
        </p:nvGrpSpPr>
        <p:grpSpPr>
          <a:xfrm>
            <a:off x="2526648" y="1059240"/>
            <a:ext cx="2677561" cy="2360533"/>
            <a:chOff x="-1656239" y="138809"/>
            <a:chExt cx="3876402" cy="3396343"/>
          </a:xfrm>
        </p:grpSpPr>
        <p:grpSp>
          <p:nvGrpSpPr>
            <p:cNvPr id="37" name="Group 36"/>
            <p:cNvGrpSpPr/>
            <p:nvPr/>
          </p:nvGrpSpPr>
          <p:grpSpPr>
            <a:xfrm>
              <a:off x="-1594193" y="138809"/>
              <a:ext cx="3814356" cy="3396343"/>
              <a:chOff x="2739313" y="-112117"/>
              <a:chExt cx="3814356" cy="3396343"/>
            </a:xfrm>
          </p:grpSpPr>
          <p:pic>
            <p:nvPicPr>
              <p:cNvPr id="39" name="Picture 38"/>
              <p:cNvPicPr>
                <a:picLocks noChangeAspect="1"/>
              </p:cNvPicPr>
              <p:nvPr/>
            </p:nvPicPr>
            <p:blipFill rotWithShape="1">
              <a:blip r:embed="rId6"/>
              <a:srcRect l="29499" t="19366" r="30149" b="9592"/>
              <a:stretch/>
            </p:blipFill>
            <p:spPr>
              <a:xfrm>
                <a:off x="2739313" y="-112117"/>
                <a:ext cx="3814356" cy="3396343"/>
              </a:xfrm>
              <a:prstGeom prst="rect">
                <a:avLst/>
              </a:prstGeom>
              <a:ln w="31750">
                <a:noFill/>
              </a:ln>
            </p:spPr>
          </p:pic>
          <p:cxnSp>
            <p:nvCxnSpPr>
              <p:cNvPr id="40" name="Straight Arrow Connector 39"/>
              <p:cNvCxnSpPr/>
              <p:nvPr/>
            </p:nvCxnSpPr>
            <p:spPr>
              <a:xfrm flipH="1" flipV="1">
                <a:off x="3538571" y="1023798"/>
                <a:ext cx="954594" cy="57706"/>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sp>
          <p:nvSpPr>
            <p:cNvPr id="38" name="TextBox 37"/>
            <p:cNvSpPr txBox="1"/>
            <p:nvPr/>
          </p:nvSpPr>
          <p:spPr>
            <a:xfrm>
              <a:off x="-1656239" y="867458"/>
              <a:ext cx="1639247" cy="929943"/>
            </a:xfrm>
            <a:prstGeom prst="rect">
              <a:avLst/>
            </a:prstGeom>
            <a:noFill/>
          </p:spPr>
          <p:txBody>
            <a:bodyPr wrap="square" rtlCol="0">
              <a:spAutoFit/>
            </a:bodyPr>
            <a:lstStyle/>
            <a:p>
              <a:r>
                <a:rPr lang="en-US" dirty="0" smtClean="0"/>
                <a:t>                              </a:t>
              </a:r>
              <a:r>
                <a:rPr lang="en-US" dirty="0" smtClean="0">
                  <a:solidFill>
                    <a:schemeClr val="bg1"/>
                  </a:solidFill>
                  <a:latin typeface="Times New Roman" panose="02020603050405020304" pitchFamily="18" charset="0"/>
                  <a:cs typeface="Times New Roman" panose="02020603050405020304" pitchFamily="18" charset="0"/>
                </a:rPr>
                <a:t>Transmit</a:t>
              </a:r>
            </a:p>
          </p:txBody>
        </p:sp>
      </p:grpSp>
      <p:sp>
        <p:nvSpPr>
          <p:cNvPr id="24" name="Rectangle 23"/>
          <p:cNvSpPr/>
          <p:nvPr/>
        </p:nvSpPr>
        <p:spPr>
          <a:xfrm>
            <a:off x="3658931" y="1381001"/>
            <a:ext cx="877163" cy="369332"/>
          </a:xfrm>
          <a:prstGeom prst="rect">
            <a:avLst/>
          </a:prstGeom>
        </p:spPr>
        <p:txBody>
          <a:bodyPr wrap="none">
            <a:spAutoFit/>
          </a:bodyPr>
          <a:lstStyle/>
          <a:p>
            <a:r>
              <a:rPr lang="en-US" dirty="0" smtClean="0">
                <a:solidFill>
                  <a:schemeClr val="bg1"/>
                </a:solidFill>
                <a:latin typeface="Times New Roman" panose="02020603050405020304" pitchFamily="18" charset="0"/>
                <a:cs typeface="Times New Roman" panose="02020603050405020304" pitchFamily="18" charset="0"/>
              </a:rPr>
              <a:t>Deploy</a:t>
            </a:r>
          </a:p>
        </p:txBody>
      </p:sp>
      <p:pic>
        <p:nvPicPr>
          <p:cNvPr id="43" name="Picture 42"/>
          <p:cNvPicPr>
            <a:picLocks noChangeAspect="1"/>
          </p:cNvPicPr>
          <p:nvPr/>
        </p:nvPicPr>
        <p:blipFill rotWithShape="1">
          <a:blip r:embed="rId7">
            <a:alphaModFix amt="75000"/>
          </a:blip>
          <a:srcRect l="18573" t="30116" r="1246"/>
          <a:stretch/>
        </p:blipFill>
        <p:spPr>
          <a:xfrm>
            <a:off x="2569504" y="1059240"/>
            <a:ext cx="2634705" cy="2349348"/>
          </a:xfrm>
          <a:prstGeom prst="rect">
            <a:avLst/>
          </a:prstGeom>
          <a:ln w="31750">
            <a:noFill/>
          </a:ln>
        </p:spPr>
      </p:pic>
      <p:sp>
        <p:nvSpPr>
          <p:cNvPr id="2" name="TextBox 1"/>
          <p:cNvSpPr txBox="1"/>
          <p:nvPr/>
        </p:nvSpPr>
        <p:spPr>
          <a:xfrm>
            <a:off x="1318058" y="228599"/>
            <a:ext cx="6517105" cy="646331"/>
          </a:xfrm>
          <a:prstGeom prst="rect">
            <a:avLst/>
          </a:prstGeom>
          <a:noFill/>
        </p:spPr>
        <p:txBody>
          <a:bodyPr wrap="none" rtlCol="0">
            <a:spAutoFit/>
          </a:bodyPr>
          <a:lstStyle/>
          <a:p>
            <a:r>
              <a:rPr lang="en-US" sz="3600" dirty="0" smtClean="0"/>
              <a:t>Unit 14068 Data (2015 Prototype)</a:t>
            </a:r>
            <a:endParaRPr lang="en-US" sz="3600" dirty="0"/>
          </a:p>
        </p:txBody>
      </p:sp>
    </p:spTree>
    <p:extLst>
      <p:ext uri="{BB962C8B-B14F-4D97-AF65-F5344CB8AC3E}">
        <p14:creationId xmlns:p14="http://schemas.microsoft.com/office/powerpoint/2010/main" val="73021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054" t="14857" r="55297" b="2841"/>
          <a:stretch/>
        </p:blipFill>
        <p:spPr bwMode="auto">
          <a:xfrm>
            <a:off x="381000" y="937846"/>
            <a:ext cx="3370386" cy="5260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307" t="8587" r="29695" b="27608"/>
          <a:stretch/>
        </p:blipFill>
        <p:spPr bwMode="auto">
          <a:xfrm>
            <a:off x="4537863" y="1066799"/>
            <a:ext cx="1950023" cy="3456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52" t="23548" r="14377" b="9419"/>
          <a:stretch/>
        </p:blipFill>
        <p:spPr bwMode="auto">
          <a:xfrm>
            <a:off x="4808024" y="4554523"/>
            <a:ext cx="1409700" cy="155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7200" y="4267200"/>
            <a:ext cx="3048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609600" y="6248400"/>
            <a:ext cx="2667000" cy="381000"/>
          </a:xfrm>
        </p:spPr>
        <p:txBody>
          <a:bodyPr>
            <a:noAutofit/>
          </a:bodyPr>
          <a:lstStyle/>
          <a:p>
            <a:pPr algn="l"/>
            <a:r>
              <a:rPr lang="en-US" sz="2800" dirty="0" smtClean="0"/>
              <a:t>Prototype (2015)</a:t>
            </a:r>
            <a:endParaRPr lang="en-US" sz="2800" dirty="0"/>
          </a:p>
        </p:txBody>
      </p:sp>
      <p:sp>
        <p:nvSpPr>
          <p:cNvPr id="10" name="Title 1"/>
          <p:cNvSpPr txBox="1">
            <a:spLocks/>
          </p:cNvSpPr>
          <p:nvPr/>
        </p:nvSpPr>
        <p:spPr>
          <a:xfrm>
            <a:off x="4572000" y="6210780"/>
            <a:ext cx="3886200" cy="381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t>In House Build (2017)</a:t>
            </a:r>
            <a:endParaRPr lang="en-US" sz="2800" dirty="0"/>
          </a:p>
        </p:txBody>
      </p:sp>
      <p:cxnSp>
        <p:nvCxnSpPr>
          <p:cNvPr id="4" name="Straight Connector 3"/>
          <p:cNvCxnSpPr/>
          <p:nvPr/>
        </p:nvCxnSpPr>
        <p:spPr>
          <a:xfrm>
            <a:off x="3886200" y="1066800"/>
            <a:ext cx="0" cy="56388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924800" y="5410200"/>
            <a:ext cx="3048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 y="6019800"/>
            <a:ext cx="685800" cy="114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46196" t="11372" r="37585"/>
          <a:stretch/>
        </p:blipFill>
        <p:spPr bwMode="auto">
          <a:xfrm>
            <a:off x="6819900" y="1066799"/>
            <a:ext cx="1638300" cy="477148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726831" y="228598"/>
            <a:ext cx="8066952" cy="646331"/>
          </a:xfrm>
          <a:prstGeom prst="rect">
            <a:avLst/>
          </a:prstGeom>
          <a:noFill/>
        </p:spPr>
        <p:txBody>
          <a:bodyPr wrap="none" rtlCol="0">
            <a:spAutoFit/>
          </a:bodyPr>
          <a:lstStyle/>
          <a:p>
            <a:r>
              <a:rPr lang="en-US" sz="3600" dirty="0" smtClean="0"/>
              <a:t>Development – Instrument Built In-House</a:t>
            </a:r>
            <a:endParaRPr lang="en-US" sz="3600" dirty="0"/>
          </a:p>
        </p:txBody>
      </p:sp>
    </p:spTree>
    <p:extLst>
      <p:ext uri="{BB962C8B-B14F-4D97-AF65-F5344CB8AC3E}">
        <p14:creationId xmlns:p14="http://schemas.microsoft.com/office/powerpoint/2010/main" val="576219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2017 Deployment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5 Units Deployed on DY17-08</a:t>
            </a:r>
          </a:p>
          <a:p>
            <a:r>
              <a:rPr lang="en-US" dirty="0" smtClean="0"/>
              <a:t>Deployed 9/27/17 approx. 20nm east of M5</a:t>
            </a:r>
          </a:p>
          <a:p>
            <a:r>
              <a:rPr lang="en-US" dirty="0" smtClean="0"/>
              <a:t>Buoys will release late Feb/early </a:t>
            </a:r>
            <a:r>
              <a:rPr lang="en-US" dirty="0"/>
              <a:t>M</a:t>
            </a:r>
            <a:r>
              <a:rPr lang="en-US" dirty="0" smtClean="0"/>
              <a:t>arch 2018</a:t>
            </a:r>
          </a:p>
          <a:p>
            <a:r>
              <a:rPr lang="en-US" dirty="0" smtClean="0"/>
              <a:t>Temp, PAR, Depth</a:t>
            </a:r>
          </a:p>
          <a:p>
            <a:r>
              <a:rPr lang="en-US" dirty="0" smtClean="0"/>
              <a:t>Expectation is that buoys will flow south and melt out relatively quickly due to currents and ice movement (Phyllis)</a:t>
            </a:r>
          </a:p>
          <a:p>
            <a:r>
              <a:rPr lang="en-US" dirty="0" smtClean="0"/>
              <a:t>Ice flows will be tracked using satellite data to determine position while under ice</a:t>
            </a:r>
          </a:p>
          <a:p>
            <a:endParaRPr lang="en-US" dirty="0" smtClean="0"/>
          </a:p>
          <a:p>
            <a:endParaRPr lang="en-US" dirty="0" smtClean="0"/>
          </a:p>
        </p:txBody>
      </p:sp>
    </p:spTree>
    <p:extLst>
      <p:ext uri="{BB962C8B-B14F-4D97-AF65-F5344CB8AC3E}">
        <p14:creationId xmlns:p14="http://schemas.microsoft.com/office/powerpoint/2010/main" val="1144947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445</Words>
  <Application>Microsoft Office PowerPoint</Application>
  <PresentationFormat>On-screen Show (4:3)</PresentationFormat>
  <Paragraphs>30</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2015 Deployment Locations</vt:lpstr>
      <vt:lpstr>PowerPoint Presentation</vt:lpstr>
      <vt:lpstr>Prototype (2015)</vt:lpstr>
      <vt:lpstr>2017 Deployment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P. Langis</dc:creator>
  <cp:lastModifiedBy>Daniel P. Langis</cp:lastModifiedBy>
  <cp:revision>12</cp:revision>
  <dcterms:created xsi:type="dcterms:W3CDTF">2017-11-28T17:09:27Z</dcterms:created>
  <dcterms:modified xsi:type="dcterms:W3CDTF">2018-03-16T16:50:39Z</dcterms:modified>
</cp:coreProperties>
</file>